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2" r:id="rId19"/>
    <p:sldId id="274" r:id="rId20"/>
    <p:sldId id="275" r:id="rId21"/>
    <p:sldId id="276" r:id="rId22"/>
    <p:sldId id="277" r:id="rId23"/>
    <p:sldId id="278"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1" autoAdjust="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7CD3DE81-6B20-46A0-86B2-7FF8D57F42AC}" type="datetimeFigureOut">
              <a:rPr lang="ru-RU" smtClean="0"/>
              <a:pPr/>
              <a:t>21.01.2014</a:t>
            </a:fld>
            <a:endParaRPr lang="ru-RU" dirty="0"/>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dirty="0"/>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4C809C8A-2A2D-4FCF-8BE9-252F1870BDC8}"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CD3DE81-6B20-46A0-86B2-7FF8D57F42AC}" type="datetimeFigureOut">
              <a:rPr lang="ru-RU" smtClean="0"/>
              <a:pPr/>
              <a:t>21.01.2014</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4C809C8A-2A2D-4FCF-8BE9-252F1870BDC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7CD3DE81-6B20-46A0-86B2-7FF8D57F42AC}" type="datetimeFigureOut">
              <a:rPr lang="ru-RU" smtClean="0"/>
              <a:pPr/>
              <a:t>21.01.2014</a:t>
            </a:fld>
            <a:endParaRPr lang="ru-RU" dirty="0"/>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dirty="0"/>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4C809C8A-2A2D-4FCF-8BE9-252F1870BDC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CD3DE81-6B20-46A0-86B2-7FF8D57F42AC}" type="datetimeFigureOut">
              <a:rPr lang="ru-RU" smtClean="0"/>
              <a:pPr/>
              <a:t>21.01.2014</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4C809C8A-2A2D-4FCF-8BE9-252F1870BDC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7CD3DE81-6B20-46A0-86B2-7FF8D57F42AC}" type="datetimeFigureOut">
              <a:rPr lang="ru-RU" smtClean="0"/>
              <a:pPr/>
              <a:t>21.01.2014</a:t>
            </a:fld>
            <a:endParaRPr lang="ru-RU" dirty="0"/>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dirty="0"/>
          </a:p>
        </p:txBody>
      </p:sp>
      <p:sp>
        <p:nvSpPr>
          <p:cNvPr id="6" name="Номер слайда 5"/>
          <p:cNvSpPr>
            <a:spLocks noGrp="1"/>
          </p:cNvSpPr>
          <p:nvPr>
            <p:ph type="sldNum" sz="quarter" idx="12"/>
          </p:nvPr>
        </p:nvSpPr>
        <p:spPr>
          <a:xfrm>
            <a:off x="6733952" y="6555112"/>
            <a:ext cx="588336" cy="228600"/>
          </a:xfrm>
        </p:spPr>
        <p:txBody>
          <a:bodyPr/>
          <a:lstStyle>
            <a:extLst/>
          </a:lstStyle>
          <a:p>
            <a:fld id="{4C809C8A-2A2D-4FCF-8BE9-252F1870BDC8}"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CD3DE81-6B20-46A0-86B2-7FF8D57F42AC}" type="datetimeFigureOut">
              <a:rPr lang="ru-RU" smtClean="0"/>
              <a:pPr/>
              <a:t>21.01.2014</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4C809C8A-2A2D-4FCF-8BE9-252F1870BDC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CD3DE81-6B20-46A0-86B2-7FF8D57F42AC}" type="datetimeFigureOut">
              <a:rPr lang="ru-RU" smtClean="0"/>
              <a:pPr/>
              <a:t>21.01.2014</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4C809C8A-2A2D-4FCF-8BE9-252F1870BDC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CD3DE81-6B20-46A0-86B2-7FF8D57F42AC}" type="datetimeFigureOut">
              <a:rPr lang="ru-RU" smtClean="0"/>
              <a:pPr/>
              <a:t>21.01.2014</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4C809C8A-2A2D-4FCF-8BE9-252F1870BDC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7CD3DE81-6B20-46A0-86B2-7FF8D57F42AC}" type="datetimeFigureOut">
              <a:rPr lang="ru-RU" smtClean="0"/>
              <a:pPr/>
              <a:t>21.01.2014</a:t>
            </a:fld>
            <a:endParaRPr lang="ru-RU" dirty="0"/>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dirty="0"/>
          </a:p>
        </p:txBody>
      </p:sp>
      <p:sp>
        <p:nvSpPr>
          <p:cNvPr id="4" name="Номер слайда 3"/>
          <p:cNvSpPr>
            <a:spLocks noGrp="1"/>
          </p:cNvSpPr>
          <p:nvPr>
            <p:ph type="sldNum" sz="quarter" idx="12"/>
          </p:nvPr>
        </p:nvSpPr>
        <p:spPr/>
        <p:txBody>
          <a:bodyPr/>
          <a:lstStyle>
            <a:extLst/>
          </a:lstStyle>
          <a:p>
            <a:fld id="{4C809C8A-2A2D-4FCF-8BE9-252F1870BDC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CD3DE81-6B20-46A0-86B2-7FF8D57F42AC}" type="datetimeFigureOut">
              <a:rPr lang="ru-RU" smtClean="0"/>
              <a:pPr/>
              <a:t>21.01.2014</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4C809C8A-2A2D-4FCF-8BE9-252F1870BDC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7CD3DE81-6B20-46A0-86B2-7FF8D57F42AC}" type="datetimeFigureOut">
              <a:rPr lang="ru-RU" smtClean="0"/>
              <a:pPr/>
              <a:t>21.01.2014</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4C809C8A-2A2D-4FCF-8BE9-252F1870BDC8}" type="slidenum">
              <a:rPr lang="ru-RU" smtClean="0"/>
              <a:pPr/>
              <a:t>‹#›</a:t>
            </a:fld>
            <a:endParaRPr lang="ru-RU" dirty="0"/>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dirty="0"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7CD3DE81-6B20-46A0-86B2-7FF8D57F42AC}" type="datetimeFigureOut">
              <a:rPr lang="ru-RU" smtClean="0"/>
              <a:pPr/>
              <a:t>21.01.2014</a:t>
            </a:fld>
            <a:endParaRPr lang="ru-RU" dirty="0"/>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dirty="0"/>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4C809C8A-2A2D-4FCF-8BE9-252F1870BDC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643174" y="1500174"/>
            <a:ext cx="6215106" cy="2714644"/>
          </a:xfrm>
        </p:spPr>
        <p:txBody>
          <a:bodyPr/>
          <a:lstStyle/>
          <a:p>
            <a:pPr algn="ctr"/>
            <a:r>
              <a:rPr lang="ru-RU" sz="4800" dirty="0" smtClean="0">
                <a:solidFill>
                  <a:schemeClr val="tx1">
                    <a:lumMod val="95000"/>
                    <a:lumOff val="5000"/>
                  </a:schemeClr>
                </a:solidFill>
                <a:latin typeface="Calibri" pitchFamily="34" charset="0"/>
                <a:cs typeface="Calibri" pitchFamily="34" charset="0"/>
              </a:rPr>
              <a:t>Дисциплина: профессиональный русский язык   </a:t>
            </a:r>
            <a:endParaRPr lang="ru-RU" sz="4800" dirty="0">
              <a:solidFill>
                <a:schemeClr val="tx1">
                  <a:lumMod val="95000"/>
                  <a:lumOff val="5000"/>
                </a:schemeClr>
              </a:solidFill>
              <a:latin typeface="Calibri" pitchFamily="34" charset="0"/>
              <a:cs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7543824" cy="3643338"/>
          </a:xfrm>
        </p:spPr>
        <p:txBody>
          <a:bodyPr>
            <a:normAutofit fontScale="70000" lnSpcReduction="20000"/>
          </a:bodyPr>
          <a:lstStyle/>
          <a:p>
            <a:pPr algn="just">
              <a:buNone/>
            </a:pPr>
            <a:endParaRPr lang="ru-RU" dirty="0" smtClean="0"/>
          </a:p>
          <a:p>
            <a:pPr algn="just"/>
            <a:r>
              <a:rPr lang="ru-RU" b="1" dirty="0" smtClean="0"/>
              <a:t>Для того, чтобы эффективно выполнять свои задания и обязанности экономисты должны иметь высшее соответствующее образование, хорошо владеть не только базовыми знаниями в сфере экономики, но и использовать специфику ее отдельных отраслей. Знание финансовой информации и умение ее правильно интерпретировать с одной стороны по своим заданиям и квалификационным требованиям отождествляет многих экономистов с профессиями бухгалтеров, аудиторов, финансистов и т.п., а с другой - умение отдельных экономистов накапливать и исследовать информацию относительно показателей, характеризующих различные рынки, отождествляет их с профессиями рыночных аналитиков, </a:t>
            </a:r>
            <a:r>
              <a:rPr lang="ru-RU" b="1" dirty="0" err="1" smtClean="0"/>
              <a:t>маркетологов</a:t>
            </a:r>
            <a:r>
              <a:rPr lang="ru-RU" b="1" dirty="0" smtClean="0"/>
              <a:t> и т.п.</a:t>
            </a:r>
          </a:p>
          <a:p>
            <a:endParaRPr lang="ru-RU" dirty="0"/>
          </a:p>
        </p:txBody>
      </p:sp>
      <p:pic>
        <p:nvPicPr>
          <p:cNvPr id="30722" name="Picture 2"/>
          <p:cNvPicPr>
            <a:picLocks noChangeAspect="1" noChangeArrowheads="1"/>
          </p:cNvPicPr>
          <p:nvPr/>
        </p:nvPicPr>
        <p:blipFill>
          <a:blip r:embed="rId2" cstate="print"/>
          <a:srcRect/>
          <a:stretch>
            <a:fillRect/>
          </a:stretch>
        </p:blipFill>
        <p:spPr bwMode="auto">
          <a:xfrm>
            <a:off x="2500298" y="4143380"/>
            <a:ext cx="3214710" cy="2143140"/>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7329510" cy="5812818"/>
          </a:xfrm>
        </p:spPr>
        <p:txBody>
          <a:bodyPr>
            <a:normAutofit fontScale="77500" lnSpcReduction="20000"/>
          </a:bodyPr>
          <a:lstStyle/>
          <a:p>
            <a:pPr algn="just">
              <a:buNone/>
            </a:pPr>
            <a:r>
              <a:rPr lang="ru-RU" b="1" dirty="0" smtClean="0"/>
              <a:t>    В связи с этим, изучаемая предметная область детерминирует специфические характеристики языковой личности будущего специалиста, которые заключаются в следующем: </a:t>
            </a:r>
          </a:p>
          <a:p>
            <a:pPr lvl="0" algn="just">
              <a:buFont typeface="Wingdings" pitchFamily="2" charset="2"/>
              <a:buChar char="Ø"/>
            </a:pPr>
            <a:r>
              <a:rPr lang="ru-RU" b="1" dirty="0" smtClean="0"/>
              <a:t>уметь извлекать и понимать необходимую информацию в различных текстах на родном и иностранном языках; </a:t>
            </a:r>
          </a:p>
          <a:p>
            <a:pPr lvl="0" algn="just">
              <a:buFont typeface="Wingdings" pitchFamily="2" charset="2"/>
              <a:buChar char="Ø"/>
            </a:pPr>
            <a:r>
              <a:rPr lang="ru-RU" b="1" dirty="0" smtClean="0"/>
              <a:t>уметь использовать терминологию, учитывая лексико-грамматические особенности подъязыка экономики; </a:t>
            </a:r>
          </a:p>
          <a:p>
            <a:pPr lvl="0" algn="just">
              <a:buFont typeface="Wingdings" pitchFamily="2" charset="2"/>
              <a:buChar char="Ø"/>
            </a:pPr>
            <a:r>
              <a:rPr lang="ru-RU" b="1" dirty="0" smtClean="0"/>
              <a:t>уметь пользоваться основными жанрами деловой речи (письмо, разговор по телефону, деловая беседа и т.д.); </a:t>
            </a:r>
          </a:p>
          <a:p>
            <a:pPr lvl="0" algn="just">
              <a:buFont typeface="Wingdings" pitchFamily="2" charset="2"/>
              <a:buChar char="Ø"/>
            </a:pPr>
            <a:r>
              <a:rPr lang="ru-RU" b="1" dirty="0" smtClean="0"/>
              <a:t>уметь формулировать цели и задачи делового общения; </a:t>
            </a:r>
          </a:p>
          <a:p>
            <a:pPr lvl="0" algn="just">
              <a:buFont typeface="Wingdings" pitchFamily="2" charset="2"/>
              <a:buChar char="Ø"/>
            </a:pPr>
            <a:r>
              <a:rPr lang="ru-RU" b="1" dirty="0" smtClean="0"/>
              <a:t>уметь переводить необходимую профессиональную информацию с одного языка на другой; </a:t>
            </a:r>
          </a:p>
          <a:p>
            <a:pPr lvl="0" algn="just">
              <a:buFont typeface="Wingdings" pitchFamily="2" charset="2"/>
              <a:buChar char="Ø"/>
            </a:pPr>
            <a:r>
              <a:rPr lang="ru-RU" b="1" dirty="0" smtClean="0"/>
              <a:t>уметь анализировать специальные тексты и делать выводы.</a:t>
            </a:r>
          </a:p>
          <a:p>
            <a:pPr algn="just">
              <a:buNone/>
            </a:pPr>
            <a:r>
              <a:rPr lang="ru-RU" b="1" dirty="0" smtClean="0"/>
              <a:t>   Эти умения специалиста применимы и к иноязычной профессиональной коммуникативной компетенции будущего экономиста. </a:t>
            </a:r>
          </a:p>
          <a:p>
            <a:endParaRPr lang="ru-RU"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52736"/>
            <a:ext cx="7258072" cy="5403000"/>
          </a:xfrm>
        </p:spPr>
        <p:txBody>
          <a:bodyPr>
            <a:normAutofit fontScale="77500" lnSpcReduction="20000"/>
          </a:bodyPr>
          <a:lstStyle/>
          <a:p>
            <a:pPr algn="just"/>
            <a:r>
              <a:rPr lang="ru-RU" b="1" dirty="0" smtClean="0"/>
              <a:t>В настоящее время в методике профессионально ориентированного обучения преобладает междисциплинарный подход, а в качестве единицы обучения рассматривается специальный текст, что порождает многочисленные методические вопросы, связанные с участием родного языка в обучении подъязыку специальности, с его языковыми средствами, его порождением и восприятием. Анализ литературы по методике обучения языкам для специальных целей позволяет выявить наиболее спорные вопросы, связанные с развитием навыков перевода, моделью обучения специальному языку. </a:t>
            </a:r>
          </a:p>
          <a:p>
            <a:pPr algn="just"/>
            <a:r>
              <a:rPr lang="ru-RU" b="1" dirty="0" smtClean="0"/>
              <a:t>При наличии различий в определении понятия «язык для специальных целей», все их объединяют два признака: 1) </a:t>
            </a:r>
            <a:r>
              <a:rPr lang="ru-RU" b="1" dirty="0" err="1" smtClean="0"/>
              <a:t>терминологичный</a:t>
            </a:r>
            <a:r>
              <a:rPr lang="ru-RU" b="1" dirty="0" smtClean="0"/>
              <a:t> характер подъязыка специальности, который напрямую связан с предметом, 2) язык как средство общения, который реализуется в грамотном использовании его лексико-грамматических и синтаксических средств на практике. </a:t>
            </a: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7258072" cy="5955694"/>
          </a:xfrm>
        </p:spPr>
        <p:txBody>
          <a:bodyPr>
            <a:normAutofit fontScale="70000" lnSpcReduction="20000"/>
          </a:bodyPr>
          <a:lstStyle/>
          <a:p>
            <a:pPr algn="just"/>
            <a:r>
              <a:rPr lang="ru-RU" b="1" dirty="0" smtClean="0"/>
              <a:t>В рамках изучения соответствующего национального языка язык для специальных целей противопоставляется разговорно-обиходному, который нередко называется языком повседневного общения, языком для общих целей и используется в профильных сферах общественных отношений (семья, быт, отдых и др.). Язык для специальных целей, как и язык повседневного общения, являются подсистемами одного и того же естественного языка, но в то же время между ними существуют и принципиальные различия: </a:t>
            </a:r>
          </a:p>
          <a:p>
            <a:pPr algn="just"/>
            <a:r>
              <a:rPr lang="ru-RU" b="1" dirty="0" smtClean="0"/>
              <a:t>1) язык повседневного общения является первичным, все языки для специальных целей вторичны; </a:t>
            </a:r>
          </a:p>
          <a:p>
            <a:pPr algn="just"/>
            <a:r>
              <a:rPr lang="ru-RU" b="1" dirty="0" smtClean="0"/>
              <a:t>2) язык повседневного общения практически неограничен в сфере своего использования; каждый язык для специальных целей ограничен своей специальной областью (наука, экономика, химия, математика; производство; управление); </a:t>
            </a:r>
          </a:p>
          <a:p>
            <a:pPr algn="just"/>
            <a:r>
              <a:rPr lang="ru-RU" b="1" dirty="0" smtClean="0"/>
              <a:t>3) язык повседневного общения складывается стихийно, при формировании языка для специальных целей значительна доля сознательного момента; </a:t>
            </a:r>
          </a:p>
          <a:p>
            <a:pPr algn="just"/>
            <a:r>
              <a:rPr lang="ru-RU" b="1" dirty="0" smtClean="0"/>
              <a:t>4) язык повседневного общения естественен в полной мере; в языке для специальных целей имеются элементы искусственности - и в лексических, и в словообразовательных единицах, и в построении предложений. </a:t>
            </a:r>
          </a:p>
          <a:p>
            <a:endParaRPr lang="ru-RU"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548680"/>
            <a:ext cx="7429552" cy="6095030"/>
          </a:xfrm>
        </p:spPr>
        <p:txBody>
          <a:bodyPr>
            <a:normAutofit fontScale="70000" lnSpcReduction="20000"/>
          </a:bodyPr>
          <a:lstStyle/>
          <a:p>
            <a:pPr algn="just"/>
            <a:r>
              <a:rPr lang="ru-RU" b="1" dirty="0" smtClean="0"/>
              <a:t>Что касается вопросов методики профессионально ориентированного обучения языку, то «…не существует методик обучения языку для специальных целей, чуждых обучению языку вообще», поэтому обучение языку для специальных целей можно рассматривать как подход к обучению, «в котором все решения по поводу отбора содержания и выбора методов согласуются с причинами изучения его обучающимися». </a:t>
            </a:r>
          </a:p>
          <a:p>
            <a:pPr algn="just"/>
            <a:r>
              <a:rPr lang="ru-RU" b="1" dirty="0" smtClean="0"/>
              <a:t>В рамках коммуникативной парадигмы обучения иностранному языку все больший интерес вызывает коммуникативный подход к изучению реальных условий функционирования языка в различных сферах. Дальнейшие исследования прикладной лингвистики позволили выявить существенные различия между разнообразными регистрами речи, сферами употребления языка, его устной и письменной формами. Функционально-стилистическое разнообразие языковых проявлений имело определенное влияние на преподавание иностранного языка. Приемы и методы преподавания специального языка «принципиально не отличаются от преподавания языка в целом». Следовательно, студенты неязыковых специальностей высших учебных заведений «должны овладеть профессионально ориентированным регистром речи, который и называется языком для специальных целей». </a:t>
            </a: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320040"/>
            <a:ext cx="7929618" cy="608630"/>
          </a:xfrm>
        </p:spPr>
        <p:txBody>
          <a:bodyPr>
            <a:normAutofit/>
          </a:bodyPr>
          <a:lstStyle/>
          <a:p>
            <a:pPr algn="just"/>
            <a:r>
              <a:rPr lang="ru-RU" sz="2400" dirty="0" smtClean="0">
                <a:solidFill>
                  <a:schemeClr val="tx1">
                    <a:lumMod val="95000"/>
                    <a:lumOff val="5000"/>
                  </a:schemeClr>
                </a:solidFill>
              </a:rPr>
              <a:t>1.2 сферы профессиональной деятельности </a:t>
            </a:r>
            <a:endParaRPr lang="ru-RU" sz="2400" dirty="0">
              <a:solidFill>
                <a:schemeClr val="tx1">
                  <a:lumMod val="95000"/>
                  <a:lumOff val="5000"/>
                </a:schemeClr>
              </a:solidFill>
            </a:endParaRPr>
          </a:p>
        </p:txBody>
      </p:sp>
      <p:sp>
        <p:nvSpPr>
          <p:cNvPr id="3" name="Содержимое 2"/>
          <p:cNvSpPr>
            <a:spLocks noGrp="1"/>
          </p:cNvSpPr>
          <p:nvPr>
            <p:ph idx="1"/>
          </p:nvPr>
        </p:nvSpPr>
        <p:spPr>
          <a:xfrm>
            <a:off x="142844" y="1000108"/>
            <a:ext cx="5500726" cy="5857892"/>
          </a:xfrm>
        </p:spPr>
        <p:txBody>
          <a:bodyPr>
            <a:normAutofit fontScale="62500" lnSpcReduction="20000"/>
          </a:bodyPr>
          <a:lstStyle/>
          <a:p>
            <a:pPr algn="just"/>
            <a:r>
              <a:rPr lang="ru-RU" b="1" dirty="0" smtClean="0"/>
              <a:t>Структурные изменения в экономической сфере и производстве, </a:t>
            </a:r>
            <a:r>
              <a:rPr lang="ru-RU" b="1" dirty="0" err="1" smtClean="0"/>
              <a:t>глобализационные</a:t>
            </a:r>
            <a:r>
              <a:rPr lang="ru-RU" b="1" dirty="0" smtClean="0"/>
              <a:t> процессы предъявляют высокие требования к специалисту в любой сфере профессиональной деятельности. Это должна быть образованная и неординарная личность, профессионально компетентная, с достаточным уровнем практических умений и теоретических знаний, способная к саморазвитию, </a:t>
            </a:r>
            <a:r>
              <a:rPr lang="ru-RU" b="1" dirty="0" err="1" smtClean="0"/>
              <a:t>креативно</a:t>
            </a:r>
            <a:r>
              <a:rPr lang="ru-RU" b="1" dirty="0" smtClean="0"/>
              <a:t> мыслящая, мобильная и конкурентоспособная. </a:t>
            </a:r>
          </a:p>
          <a:p>
            <a:pPr algn="just"/>
            <a:r>
              <a:rPr lang="ru-RU" b="1" dirty="0" smtClean="0"/>
              <a:t>Спрос на профессионалов экономических специальностей, обладающих не только профессиональными компетенциями, но и владеющих умениями иноязычного общения в сферах профессиональной коммуникации и готовых к межкультурному взаимодействию, в значительной мере трансформировал содержательное наполнение и целевые установки дисциплины «Иностранный язык» в неязыковом вузе. Стало очевидным, что в высшей школе неэффективно обучать языку «вообще», значимым является профильное обучение, направленное на практическое использование языка будущими специалистами в сферах профессионального общения. </a:t>
            </a:r>
          </a:p>
          <a:p>
            <a:endParaRPr lang="ru-RU" dirty="0"/>
          </a:p>
        </p:txBody>
      </p:sp>
      <p:pic>
        <p:nvPicPr>
          <p:cNvPr id="31746" name="Picture 2"/>
          <p:cNvPicPr>
            <a:picLocks noChangeAspect="1" noChangeArrowheads="1"/>
          </p:cNvPicPr>
          <p:nvPr/>
        </p:nvPicPr>
        <p:blipFill>
          <a:blip r:embed="rId2" cstate="print"/>
          <a:srcRect/>
          <a:stretch>
            <a:fillRect/>
          </a:stretch>
        </p:blipFill>
        <p:spPr bwMode="auto">
          <a:xfrm>
            <a:off x="5715008" y="1285860"/>
            <a:ext cx="2357454" cy="2185987"/>
          </a:xfrm>
          <a:prstGeom prst="rect">
            <a:avLst/>
          </a:prstGeom>
          <a:noFill/>
          <a:ln w="9525">
            <a:noFill/>
            <a:miter lim="800000"/>
            <a:headEnd/>
            <a:tailEnd/>
          </a:ln>
          <a:effectLst/>
        </p:spPr>
      </p:pic>
      <p:pic>
        <p:nvPicPr>
          <p:cNvPr id="31747" name="Picture 3"/>
          <p:cNvPicPr>
            <a:picLocks noChangeAspect="1" noChangeArrowheads="1"/>
          </p:cNvPicPr>
          <p:nvPr/>
        </p:nvPicPr>
        <p:blipFill>
          <a:blip r:embed="rId3" cstate="print"/>
          <a:srcRect/>
          <a:stretch>
            <a:fillRect/>
          </a:stretch>
        </p:blipFill>
        <p:spPr bwMode="auto">
          <a:xfrm>
            <a:off x="5786446" y="3929066"/>
            <a:ext cx="2286015" cy="1666876"/>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404664"/>
            <a:ext cx="8143900" cy="6453336"/>
          </a:xfrm>
        </p:spPr>
        <p:txBody>
          <a:bodyPr>
            <a:normAutofit fontScale="62500" lnSpcReduction="20000"/>
          </a:bodyPr>
          <a:lstStyle/>
          <a:p>
            <a:pPr algn="just"/>
            <a:r>
              <a:rPr lang="ru-RU" b="1" dirty="0" smtClean="0"/>
              <a:t>Студент-экономист по дисциплине «Профессиональный русский язык» в области фонетики должен владеть спецификой артикуляции звуков, интонацией, акцентуацией и ритмом нейтральной речи. </a:t>
            </a:r>
          </a:p>
          <a:p>
            <a:pPr algn="just"/>
            <a:r>
              <a:rPr lang="ru-RU" b="1" dirty="0" smtClean="0"/>
              <a:t>В области лексики: лексическим минимумом в объеме 4000 учебных лексических единиц общего и терминологического характера; понятием дифференциации лексики по сферам применения (профильная, общенаучная и другая); понятием о свободных и устойчивых словосочетаниях, фразеологических единицах; понятием об основных способах словообразования. </a:t>
            </a:r>
          </a:p>
          <a:p>
            <a:pPr algn="just"/>
            <a:r>
              <a:rPr lang="ru-RU" b="1" dirty="0" smtClean="0"/>
              <a:t>В области грамматики: грамматическими навыками, обеспечивающими коммуникацию общего характера без искажения смысла при письменном и устном общении; основными грамматическими явлениями, характерными для профессиональной речи. </a:t>
            </a:r>
          </a:p>
          <a:p>
            <a:pPr algn="just"/>
            <a:r>
              <a:rPr lang="ru-RU" b="1" dirty="0" smtClean="0"/>
              <a:t>В области стилистики: пониманием особенностей обиходно-литературного, официально-делового, научного стиля. </a:t>
            </a:r>
          </a:p>
          <a:p>
            <a:pPr algn="just"/>
            <a:r>
              <a:rPr lang="ru-RU" b="1" dirty="0" smtClean="0"/>
              <a:t>В области говорения: диалогической и монологической речью с использованием наиболее употребительных и относительно простых лексико-грамматических средств в основных коммуникативных ситуациях неофициального и официального общения; основами публичной речи, характерными для сферы профессиональной коммуникации (презентация), лексическим минимумом общего и экономического характера. </a:t>
            </a:r>
          </a:p>
          <a:p>
            <a:pPr algn="just"/>
            <a:r>
              <a:rPr lang="ru-RU" b="1" dirty="0" smtClean="0"/>
              <a:t>В области </a:t>
            </a:r>
            <a:r>
              <a:rPr lang="ru-RU" b="1" dirty="0" err="1" smtClean="0"/>
              <a:t>аудирования</a:t>
            </a:r>
            <a:r>
              <a:rPr lang="ru-RU" b="1" dirty="0" smtClean="0"/>
              <a:t>: понимать диалогическую и монологическую речь в сфере бытовой и профессиональной коммуникации. В области чтения: понимать несложные специальные тексты и тексты широкой и узкой профессиональной направленности. В области письма: уметь написать аннотацию, реферат, тезисы, сообщение, частное письмо и деловое письмо, биографию. </a:t>
            </a:r>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7400948" cy="3863352"/>
          </a:xfrm>
        </p:spPr>
        <p:txBody>
          <a:bodyPr>
            <a:normAutofit fontScale="62500" lnSpcReduction="20000"/>
          </a:bodyPr>
          <a:lstStyle/>
          <a:p>
            <a:pPr algn="just"/>
            <a:r>
              <a:rPr lang="ru-RU" b="1" dirty="0" smtClean="0"/>
              <a:t>Современный экономист оперирует не только получением, обработкой и анализом информации, его деятельность строится на взаимном общении с коллегами и партнерами. Следовательно, одной из важнейших составляющих профессиональной компетентности современного специалиста-экономиста является его коммуникативная компетенция, «связанная с формированием у обучаемых знаний, навыков и умений, владение которыми позволяет им практически пользоваться иностранным языком в ситуациях межкультурного взаимопонимания и познания». Компетенция как способность и готовность к мобилизации декларативных и операционных знаний, умений и качеств, необходимых для решения конкретной задачи, осуществления действий, обеспечивающих ориентировку в профессиональной деятельности и готовность к овладению этой деятельностью, является составным компонентом компетентности, понимаемой как конечная цель профессиональной подготовки и дальнейшего самосовершенствования, как высокий уровень актуализации компетенций, способность эффективно выполнять профессиональную деятельность. </a:t>
            </a:r>
          </a:p>
          <a:p>
            <a:endParaRPr lang="ru-RU" b="1" dirty="0"/>
          </a:p>
        </p:txBody>
      </p:sp>
      <p:pic>
        <p:nvPicPr>
          <p:cNvPr id="32770" name="Picture 2"/>
          <p:cNvPicPr>
            <a:picLocks noChangeAspect="1" noChangeArrowheads="1"/>
          </p:cNvPicPr>
          <p:nvPr/>
        </p:nvPicPr>
        <p:blipFill>
          <a:blip r:embed="rId2" cstate="print"/>
          <a:srcRect/>
          <a:stretch>
            <a:fillRect/>
          </a:stretch>
        </p:blipFill>
        <p:spPr bwMode="auto">
          <a:xfrm>
            <a:off x="2267744" y="4077072"/>
            <a:ext cx="3804453" cy="2638076"/>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404664"/>
            <a:ext cx="5500726" cy="5881856"/>
          </a:xfrm>
        </p:spPr>
        <p:txBody>
          <a:bodyPr>
            <a:normAutofit fontScale="77500" lnSpcReduction="20000"/>
          </a:bodyPr>
          <a:lstStyle/>
          <a:p>
            <a:pPr algn="just"/>
            <a:r>
              <a:rPr lang="ru-RU" b="1" dirty="0" smtClean="0"/>
              <a:t>Коммуникативная компетенция экономиста включает в себя умения ясно и четко излагать мысли, убеждать, аргументировать, строить доказательства, анализировать, высказывать суждения, передавать рациональную и эмоциональную информацию, устанавливать межличностные связи, согласовывать свои действия с действиями коллег, выбирать оптимальный стиль общения в различных деловых ситуациях, организовывать и поддерживать диалог. Общая профессиональная компетентность специалиста экономического профиля предполагает также включение в коммуникативный компонент умений проведения деловых встреч, ведения деловой переписки, общения по телефону в соответствии с нормами и культурой речи. </a:t>
            </a:r>
          </a:p>
          <a:p>
            <a:endParaRPr lang="ru-RU" dirty="0"/>
          </a:p>
        </p:txBody>
      </p:sp>
      <p:pic>
        <p:nvPicPr>
          <p:cNvPr id="33794" name="Picture 2"/>
          <p:cNvPicPr>
            <a:picLocks noChangeAspect="1" noChangeArrowheads="1"/>
          </p:cNvPicPr>
          <p:nvPr/>
        </p:nvPicPr>
        <p:blipFill>
          <a:blip r:embed="rId2" cstate="print"/>
          <a:srcRect/>
          <a:stretch>
            <a:fillRect/>
          </a:stretch>
        </p:blipFill>
        <p:spPr bwMode="auto">
          <a:xfrm>
            <a:off x="5786446" y="2000240"/>
            <a:ext cx="2762256" cy="2762256"/>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500042"/>
            <a:ext cx="7472386" cy="5598504"/>
          </a:xfrm>
        </p:spPr>
        <p:txBody>
          <a:bodyPr>
            <a:normAutofit lnSpcReduction="10000"/>
          </a:bodyPr>
          <a:lstStyle/>
          <a:p>
            <a:pPr>
              <a:buNone/>
            </a:pPr>
            <a:r>
              <a:rPr lang="ru-RU" b="1" dirty="0" smtClean="0"/>
              <a:t>  </a:t>
            </a:r>
            <a:r>
              <a:rPr lang="ru-RU" b="1" dirty="0" smtClean="0">
                <a:effectLst>
                  <a:outerShdw blurRad="38100" dist="38100" dir="2700000" algn="tl">
                    <a:srgbClr val="000000">
                      <a:alpha val="43137"/>
                    </a:srgbClr>
                  </a:outerShdw>
                </a:effectLst>
              </a:rPr>
              <a:t>Различают следующие виды профессиональной деятельности:</a:t>
            </a:r>
          </a:p>
          <a:p>
            <a:pPr lvl="0">
              <a:buFont typeface="Wingdings" pitchFamily="2" charset="2"/>
              <a:buChar char="Ø"/>
            </a:pPr>
            <a:r>
              <a:rPr lang="ru-RU" b="1" dirty="0" smtClean="0"/>
              <a:t>научно-исследовательская;</a:t>
            </a:r>
          </a:p>
          <a:p>
            <a:pPr lvl="0">
              <a:buFont typeface="Wingdings" pitchFamily="2" charset="2"/>
              <a:buChar char="Ø"/>
            </a:pPr>
            <a:r>
              <a:rPr lang="ru-RU" b="1" dirty="0" smtClean="0"/>
              <a:t>планово-экономическая;</a:t>
            </a:r>
          </a:p>
          <a:p>
            <a:pPr lvl="0">
              <a:buFont typeface="Wingdings" pitchFamily="2" charset="2"/>
              <a:buChar char="Ø"/>
            </a:pPr>
            <a:r>
              <a:rPr lang="ru-RU" b="1" dirty="0" smtClean="0"/>
              <a:t>проектно-экономическая;</a:t>
            </a:r>
          </a:p>
          <a:p>
            <a:pPr lvl="0">
              <a:buFont typeface="Wingdings" pitchFamily="2" charset="2"/>
              <a:buChar char="Ø"/>
            </a:pPr>
            <a:r>
              <a:rPr lang="ru-RU" b="1" dirty="0" smtClean="0"/>
              <a:t>организационно-управленческая;</a:t>
            </a:r>
          </a:p>
          <a:p>
            <a:pPr lvl="0">
              <a:buFont typeface="Wingdings" pitchFamily="2" charset="2"/>
              <a:buChar char="Ø"/>
            </a:pPr>
            <a:r>
              <a:rPr lang="ru-RU" b="1" dirty="0" smtClean="0"/>
              <a:t>аналитическая;</a:t>
            </a:r>
          </a:p>
          <a:p>
            <a:pPr lvl="0">
              <a:buFont typeface="Wingdings" pitchFamily="2" charset="2"/>
              <a:buChar char="Ø"/>
            </a:pPr>
            <a:r>
              <a:rPr lang="ru-RU" b="1" dirty="0" smtClean="0"/>
              <a:t>финансово-экономическая;</a:t>
            </a:r>
          </a:p>
          <a:p>
            <a:pPr lvl="0">
              <a:buFont typeface="Wingdings" pitchFamily="2" charset="2"/>
              <a:buChar char="Ø"/>
            </a:pPr>
            <a:r>
              <a:rPr lang="ru-RU" b="1" dirty="0" smtClean="0"/>
              <a:t>образовательная.</a:t>
            </a:r>
          </a:p>
          <a:p>
            <a:pPr>
              <a:buNone/>
            </a:pPr>
            <a:r>
              <a:rPr lang="ru-RU" b="1" dirty="0" smtClean="0"/>
              <a:t>  </a:t>
            </a:r>
            <a:r>
              <a:rPr lang="ru-RU" b="1" dirty="0" smtClean="0">
                <a:effectLst>
                  <a:outerShdw blurRad="38100" dist="38100" dir="2700000" algn="tl">
                    <a:srgbClr val="000000">
                      <a:alpha val="43137"/>
                    </a:srgbClr>
                  </a:outerShdw>
                </a:effectLst>
              </a:rPr>
              <a:t>Сфера профессиональной деятельности: </a:t>
            </a:r>
            <a:r>
              <a:rPr lang="ru-RU" b="1" dirty="0" smtClean="0"/>
              <a:t>производство, экономика, управление, научные исследования и разработки, инновационная деятельность. </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76672"/>
            <a:ext cx="7199482" cy="5328592"/>
          </a:xfrm>
        </p:spPr>
        <p:txBody>
          <a:bodyPr>
            <a:noAutofit/>
          </a:bodyPr>
          <a:lstStyle/>
          <a:p>
            <a:pPr lvl="0" algn="ctr"/>
            <a:r>
              <a:rPr lang="ru-RU" sz="4400" dirty="0" smtClean="0">
                <a:solidFill>
                  <a:srgbClr val="002060"/>
                </a:solidFill>
              </a:rPr>
              <a:t/>
            </a:r>
            <a:br>
              <a:rPr lang="ru-RU" sz="4400" dirty="0" smtClean="0">
                <a:solidFill>
                  <a:srgbClr val="002060"/>
                </a:solidFill>
              </a:rPr>
            </a:br>
            <a:r>
              <a:rPr lang="ru-RU" sz="4400" dirty="0" smtClean="0">
                <a:solidFill>
                  <a:srgbClr val="002060"/>
                </a:solidFill>
              </a:rPr>
              <a:t/>
            </a:r>
            <a:br>
              <a:rPr lang="ru-RU" sz="4400" dirty="0" smtClean="0">
                <a:solidFill>
                  <a:srgbClr val="002060"/>
                </a:solidFill>
              </a:rPr>
            </a:br>
            <a:r>
              <a:rPr lang="ru-RU" sz="4400" dirty="0" smtClean="0">
                <a:solidFill>
                  <a:srgbClr val="002060"/>
                </a:solidFill>
              </a:rPr>
              <a:t/>
            </a:r>
            <a:br>
              <a:rPr lang="ru-RU" sz="4400" dirty="0" smtClean="0">
                <a:solidFill>
                  <a:srgbClr val="002060"/>
                </a:solidFill>
              </a:rPr>
            </a:br>
            <a:r>
              <a:rPr lang="ru-RU" sz="4400" dirty="0" smtClean="0">
                <a:solidFill>
                  <a:srgbClr val="002060"/>
                </a:solidFill>
              </a:rPr>
              <a:t/>
            </a:r>
            <a:br>
              <a:rPr lang="ru-RU" sz="4400" dirty="0" smtClean="0">
                <a:solidFill>
                  <a:srgbClr val="002060"/>
                </a:solidFill>
              </a:rPr>
            </a:br>
            <a:r>
              <a:rPr lang="ru-RU" sz="4400" dirty="0" smtClean="0">
                <a:solidFill>
                  <a:srgbClr val="002060"/>
                </a:solidFill>
              </a:rPr>
              <a:t>Тема </a:t>
            </a:r>
            <a:r>
              <a:rPr lang="ru-RU" sz="4400" dirty="0" smtClean="0">
                <a:solidFill>
                  <a:srgbClr val="002060"/>
                </a:solidFill>
              </a:rPr>
              <a:t>1 </a:t>
            </a:r>
            <a:br>
              <a:rPr lang="ru-RU" sz="4400" dirty="0" smtClean="0">
                <a:solidFill>
                  <a:srgbClr val="002060"/>
                </a:solidFill>
              </a:rPr>
            </a:br>
            <a:r>
              <a:rPr lang="ru-RU" sz="4400" dirty="0" smtClean="0">
                <a:solidFill>
                  <a:srgbClr val="002060"/>
                </a:solidFill>
              </a:rPr>
              <a:t> Профессиональная деятельность и коммуникация экономиста</a:t>
            </a:r>
            <a:r>
              <a:rPr lang="ru-RU" sz="4400" dirty="0" smtClean="0"/>
              <a:t/>
            </a:r>
            <a:br>
              <a:rPr lang="ru-RU" sz="4400" dirty="0" smtClean="0"/>
            </a:br>
            <a:endParaRPr lang="ru-RU" sz="4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188640"/>
            <a:ext cx="4786346" cy="5786478"/>
          </a:xfrm>
        </p:spPr>
        <p:txBody>
          <a:bodyPr>
            <a:normAutofit/>
          </a:bodyPr>
          <a:lstStyle/>
          <a:p>
            <a:pPr algn="just">
              <a:buNone/>
            </a:pPr>
            <a:r>
              <a:rPr lang="ru-RU" b="1" dirty="0" smtClean="0">
                <a:solidFill>
                  <a:schemeClr val="tx1">
                    <a:lumMod val="95000"/>
                    <a:lumOff val="5000"/>
                  </a:schemeClr>
                </a:solidFill>
              </a:rPr>
              <a:t>Виды профессиональной деятельности:</a:t>
            </a:r>
            <a:endParaRPr lang="ru-RU" dirty="0" smtClean="0">
              <a:solidFill>
                <a:schemeClr val="tx1">
                  <a:lumMod val="95000"/>
                  <a:lumOff val="5000"/>
                </a:schemeClr>
              </a:solidFill>
            </a:endParaRPr>
          </a:p>
          <a:p>
            <a:pPr lvl="0" algn="just"/>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организационно-управленческая;</a:t>
            </a:r>
          </a:p>
          <a:p>
            <a:pPr lvl="0" algn="just"/>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планово-экономическая;</a:t>
            </a:r>
          </a:p>
          <a:p>
            <a:pPr lvl="0" algn="just"/>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информационно-аналитическая;</a:t>
            </a:r>
          </a:p>
          <a:p>
            <a:pPr lvl="0" algn="just"/>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производственно-хозяйственная;</a:t>
            </a:r>
          </a:p>
          <a:p>
            <a:pPr lvl="0" algn="just"/>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научно-исследовательская;</a:t>
            </a:r>
            <a:endParaRPr lang="ru-RU"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endParaRPr>
          </a:p>
          <a:p>
            <a:pPr lvl="0" algn="just"/>
            <a:r>
              <a:rPr lang="ru-RU" b="1" dirty="0" smtClean="0">
                <a:ln w="12700">
                  <a:solidFill>
                    <a:schemeClr val="tx2">
                      <a:satMod val="155000"/>
                    </a:schemeClr>
                  </a:solidFill>
                  <a:prstDash val="solid"/>
                </a:ln>
                <a:solidFill>
                  <a:schemeClr val="tx1">
                    <a:lumMod val="95000"/>
                    <a:lumOff val="5000"/>
                  </a:schemeClr>
                </a:solidFill>
                <a:effectLst>
                  <a:outerShdw blurRad="41275" dist="20320" dir="1800000" algn="tl" rotWithShape="0">
                    <a:srgbClr val="000000">
                      <a:alpha val="40000"/>
                    </a:srgbClr>
                  </a:outerShdw>
                </a:effectLst>
              </a:rPr>
              <a:t>инновационная.</a:t>
            </a:r>
          </a:p>
          <a:p>
            <a:endParaRPr lang="ru-RU" dirty="0" smtClean="0">
              <a:solidFill>
                <a:schemeClr val="tx1">
                  <a:lumMod val="95000"/>
                  <a:lumOff val="5000"/>
                </a:schemeClr>
              </a:solidFill>
            </a:endParaRPr>
          </a:p>
          <a:p>
            <a:endParaRPr lang="ru-RU" dirty="0"/>
          </a:p>
        </p:txBody>
      </p:sp>
      <p:pic>
        <p:nvPicPr>
          <p:cNvPr id="34818" name="Picture 2"/>
          <p:cNvPicPr>
            <a:picLocks noChangeAspect="1" noChangeArrowheads="1"/>
          </p:cNvPicPr>
          <p:nvPr/>
        </p:nvPicPr>
        <p:blipFill>
          <a:blip r:embed="rId2" cstate="print"/>
          <a:srcRect/>
          <a:stretch>
            <a:fillRect/>
          </a:stretch>
        </p:blipFill>
        <p:spPr bwMode="auto">
          <a:xfrm>
            <a:off x="5357818" y="285728"/>
            <a:ext cx="2682758" cy="1785950"/>
          </a:xfrm>
          <a:prstGeom prst="rect">
            <a:avLst/>
          </a:prstGeom>
          <a:noFill/>
          <a:ln w="9525">
            <a:noFill/>
            <a:miter lim="800000"/>
            <a:headEnd/>
            <a:tailEnd/>
          </a:ln>
          <a:effectLst/>
        </p:spPr>
      </p:pic>
      <p:pic>
        <p:nvPicPr>
          <p:cNvPr id="34819" name="Picture 3"/>
          <p:cNvPicPr>
            <a:picLocks noChangeAspect="1" noChangeArrowheads="1"/>
          </p:cNvPicPr>
          <p:nvPr/>
        </p:nvPicPr>
        <p:blipFill>
          <a:blip r:embed="rId3" cstate="print"/>
          <a:srcRect/>
          <a:stretch>
            <a:fillRect/>
          </a:stretch>
        </p:blipFill>
        <p:spPr bwMode="auto">
          <a:xfrm>
            <a:off x="5357818" y="2500306"/>
            <a:ext cx="2666991" cy="1857387"/>
          </a:xfrm>
          <a:prstGeom prst="rect">
            <a:avLst/>
          </a:prstGeom>
          <a:noFill/>
          <a:ln w="9525">
            <a:noFill/>
            <a:miter lim="800000"/>
            <a:headEnd/>
            <a:tailEnd/>
          </a:ln>
          <a:effectLst/>
        </p:spPr>
      </p:pic>
      <p:pic>
        <p:nvPicPr>
          <p:cNvPr id="34820" name="Picture 4"/>
          <p:cNvPicPr>
            <a:picLocks noChangeAspect="1" noChangeArrowheads="1"/>
          </p:cNvPicPr>
          <p:nvPr/>
        </p:nvPicPr>
        <p:blipFill>
          <a:blip r:embed="rId4" cstate="print"/>
          <a:srcRect/>
          <a:stretch>
            <a:fillRect/>
          </a:stretch>
        </p:blipFill>
        <p:spPr bwMode="auto">
          <a:xfrm>
            <a:off x="5429256" y="4786322"/>
            <a:ext cx="2586037" cy="1802811"/>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92696"/>
            <a:ext cx="7239000" cy="5763040"/>
          </a:xfrm>
        </p:spPr>
        <p:txBody>
          <a:bodyPr>
            <a:normAutofit fontScale="77500" lnSpcReduction="20000"/>
          </a:bodyPr>
          <a:lstStyle/>
          <a:p>
            <a:pPr algn="just">
              <a:buNone/>
            </a:pPr>
            <a:r>
              <a:rPr lang="ru-RU" b="1" dirty="0" smtClean="0">
                <a:effectLst>
                  <a:outerShdw blurRad="38100" dist="38100" dir="2700000" algn="tl">
                    <a:srgbClr val="000000">
                      <a:alpha val="43137"/>
                    </a:srgbClr>
                  </a:outerShdw>
                </a:effectLst>
              </a:rPr>
              <a:t>Задачи профессиональной деятельности:</a:t>
            </a:r>
          </a:p>
          <a:p>
            <a:pPr lvl="0" algn="just">
              <a:buFont typeface="Courier New" pitchFamily="49" charset="0"/>
              <a:buChar char="o"/>
            </a:pPr>
            <a:r>
              <a:rPr lang="ru-RU" b="1" dirty="0" smtClean="0"/>
              <a:t>планирование хозяйственной деятельности организаций различных форм собственности;</a:t>
            </a:r>
          </a:p>
          <a:p>
            <a:pPr lvl="0" algn="just">
              <a:buFont typeface="Courier New" pitchFamily="49" charset="0"/>
              <a:buChar char="o"/>
            </a:pPr>
            <a:r>
              <a:rPr lang="ru-RU" b="1" dirty="0" smtClean="0"/>
              <a:t>применение методов и инструментов экономического обоснования инвестиционных и инновационных проектов;</a:t>
            </a:r>
          </a:p>
          <a:p>
            <a:pPr lvl="0" algn="just">
              <a:buFont typeface="Courier New" pitchFamily="49" charset="0"/>
              <a:buChar char="o"/>
            </a:pPr>
            <a:r>
              <a:rPr lang="ru-RU" b="1" dirty="0" smtClean="0"/>
              <a:t>управление экономическими процессами и деятельностью субъектов хозяйствования;</a:t>
            </a:r>
          </a:p>
          <a:p>
            <a:pPr lvl="0" algn="just">
              <a:buFont typeface="Courier New" pitchFamily="49" charset="0"/>
              <a:buChar char="o"/>
            </a:pPr>
            <a:r>
              <a:rPr lang="ru-RU" b="1" dirty="0" smtClean="0"/>
              <a:t>разработка стратегии развития;</a:t>
            </a:r>
          </a:p>
          <a:p>
            <a:pPr lvl="0" algn="just">
              <a:buFont typeface="Courier New" pitchFamily="49" charset="0"/>
              <a:buChar char="o"/>
            </a:pPr>
            <a:r>
              <a:rPr lang="ru-RU" b="1" dirty="0" smtClean="0"/>
              <a:t>использование современных информационных технологий для решения экономических задач, прогнозирования и планирования государственных доходов и расходов;</a:t>
            </a:r>
          </a:p>
          <a:p>
            <a:pPr lvl="0" algn="just">
              <a:buFont typeface="Courier New" pitchFamily="49" charset="0"/>
              <a:buChar char="o"/>
            </a:pPr>
            <a:r>
              <a:rPr lang="ru-RU" b="1" dirty="0" smtClean="0"/>
              <a:t>оценка результатов хозяйственной деятельности организаций (предприятий) отраслей, в том числе экономический анализ процессов и явлений в производственной деятельности;</a:t>
            </a:r>
          </a:p>
          <a:p>
            <a:pPr lvl="0" algn="just">
              <a:buFont typeface="Courier New" pitchFamily="49" charset="0"/>
              <a:buChar char="o"/>
            </a:pPr>
            <a:r>
              <a:rPr lang="ru-RU" b="1" dirty="0" smtClean="0"/>
              <a:t>применение эффективных методов анализа и оценки деятельности субъектов хозяйствования.</a:t>
            </a: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357166"/>
            <a:ext cx="7615262" cy="2143140"/>
          </a:xfrm>
        </p:spPr>
        <p:txBody>
          <a:bodyPr>
            <a:normAutofit fontScale="92500" lnSpcReduction="10000"/>
          </a:bodyPr>
          <a:lstStyle/>
          <a:p>
            <a:pPr algn="just"/>
            <a:r>
              <a:rPr lang="ru-RU" b="1" dirty="0" smtClean="0"/>
              <a:t>Объекты профессиональной деятельности: предприятия различных организационно-правовых форм, их структурные производственные и функциональные подразделения в агропромышленном комплексе.</a:t>
            </a:r>
            <a:endParaRPr lang="ru-RU" b="1" dirty="0"/>
          </a:p>
        </p:txBody>
      </p:sp>
      <p:pic>
        <p:nvPicPr>
          <p:cNvPr id="35842" name="Picture 2"/>
          <p:cNvPicPr>
            <a:picLocks noChangeAspect="1" noChangeArrowheads="1"/>
          </p:cNvPicPr>
          <p:nvPr/>
        </p:nvPicPr>
        <p:blipFill>
          <a:blip r:embed="rId2" cstate="print"/>
          <a:srcRect/>
          <a:stretch>
            <a:fillRect/>
          </a:stretch>
        </p:blipFill>
        <p:spPr bwMode="auto">
          <a:xfrm>
            <a:off x="285720" y="2786058"/>
            <a:ext cx="2643206" cy="1754340"/>
          </a:xfrm>
          <a:prstGeom prst="rect">
            <a:avLst/>
          </a:prstGeom>
          <a:noFill/>
          <a:ln w="9525">
            <a:noFill/>
            <a:miter lim="800000"/>
            <a:headEnd/>
            <a:tailEnd/>
          </a:ln>
          <a:effectLst/>
        </p:spPr>
      </p:pic>
      <p:pic>
        <p:nvPicPr>
          <p:cNvPr id="35843" name="Picture 3"/>
          <p:cNvPicPr>
            <a:picLocks noChangeAspect="1" noChangeArrowheads="1"/>
          </p:cNvPicPr>
          <p:nvPr/>
        </p:nvPicPr>
        <p:blipFill>
          <a:blip r:embed="rId3" cstate="print"/>
          <a:srcRect/>
          <a:stretch>
            <a:fillRect/>
          </a:stretch>
        </p:blipFill>
        <p:spPr bwMode="auto">
          <a:xfrm>
            <a:off x="3214678" y="3429000"/>
            <a:ext cx="2483294" cy="1738306"/>
          </a:xfrm>
          <a:prstGeom prst="rect">
            <a:avLst/>
          </a:prstGeom>
          <a:noFill/>
          <a:ln w="9525">
            <a:noFill/>
            <a:miter lim="800000"/>
            <a:headEnd/>
            <a:tailEnd/>
          </a:ln>
          <a:effectLst/>
        </p:spPr>
      </p:pic>
      <p:pic>
        <p:nvPicPr>
          <p:cNvPr id="35844" name="Picture 4"/>
          <p:cNvPicPr>
            <a:picLocks noChangeAspect="1" noChangeArrowheads="1"/>
          </p:cNvPicPr>
          <p:nvPr/>
        </p:nvPicPr>
        <p:blipFill>
          <a:blip r:embed="rId4" cstate="print"/>
          <a:srcRect/>
          <a:stretch>
            <a:fillRect/>
          </a:stretch>
        </p:blipFill>
        <p:spPr bwMode="auto">
          <a:xfrm>
            <a:off x="5929322" y="4714884"/>
            <a:ext cx="2381250" cy="1790700"/>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57232"/>
            <a:ext cx="7400948" cy="5598504"/>
          </a:xfrm>
        </p:spPr>
        <p:txBody>
          <a:bodyPr>
            <a:normAutofit fontScale="77500" lnSpcReduction="20000"/>
          </a:bodyPr>
          <a:lstStyle/>
          <a:p>
            <a:pPr marL="3175" indent="-3175" algn="just"/>
            <a:r>
              <a:rPr lang="ru-RU" sz="3100" b="1" dirty="0" smtClean="0"/>
              <a:t>Профессиональная классификация экономистов</a:t>
            </a:r>
          </a:p>
          <a:p>
            <a:pPr marL="3175" indent="-3175" algn="just">
              <a:buNone/>
            </a:pPr>
            <a:r>
              <a:rPr lang="ru-RU" b="1" dirty="0" smtClean="0"/>
              <a:t>    Экономисты работают на предприятиях, в учреждениях, организациях (далее - предприятие), в разнообразных видах экономической деятельности. В связи с широким диапазоном их работы существует немало специализаций. Это нередко вызывает определенные трудности у кадровиков при определении их профессиональной классификации, в частности в процессе отбора кандидатов на вакантные должности. В трудовых книжках некоторых из них могут быть указаны одинаковые наименования предыдущей должности - «экономист», хотя понятно, что те экономисты, которые прежде работали, например, в сфере экономики труда на государственной службе и т.п., едва ли смогут эффективно исполнять свои обязанности в подразделениях по исследованию товарных рынков больших коммерческих предприятий. В этой статье предлагается детальное рассмотрение профессиональной классификации экономистов.</a:t>
            </a:r>
          </a:p>
          <a:p>
            <a:pPr>
              <a:buNone/>
            </a:pPr>
            <a:endParaRPr lang="ru-RU"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1251572"/>
          </a:xfrm>
        </p:spPr>
        <p:txBody>
          <a:bodyPr>
            <a:normAutofit fontScale="90000"/>
          </a:bodyPr>
          <a:lstStyle/>
          <a:p>
            <a:pPr algn="ctr"/>
            <a:r>
              <a:rPr lang="ru-RU" sz="2400" dirty="0" smtClean="0">
                <a:solidFill>
                  <a:schemeClr val="tx1">
                    <a:lumMod val="95000"/>
                    <a:lumOff val="5000"/>
                  </a:schemeClr>
                </a:solidFill>
              </a:rPr>
              <a:t>1.1 Общая характеристика профессии экономиста и ее основные специализации</a:t>
            </a:r>
            <a:r>
              <a:rPr lang="ru-RU" dirty="0" smtClean="0">
                <a:solidFill>
                  <a:schemeClr val="tx1">
                    <a:lumMod val="95000"/>
                    <a:lumOff val="5000"/>
                  </a:schemeClr>
                </a:solidFill>
              </a:rPr>
              <a:t/>
            </a:r>
            <a:br>
              <a:rPr lang="ru-RU" dirty="0" smtClean="0">
                <a:solidFill>
                  <a:schemeClr val="tx1">
                    <a:lumMod val="95000"/>
                    <a:lumOff val="5000"/>
                  </a:schemeClr>
                </a:solidFill>
              </a:rPr>
            </a:br>
            <a:endParaRPr lang="ru-RU" dirty="0">
              <a:solidFill>
                <a:schemeClr val="tx1">
                  <a:lumMod val="95000"/>
                  <a:lumOff val="5000"/>
                </a:schemeClr>
              </a:solidFill>
            </a:endParaRPr>
          </a:p>
        </p:txBody>
      </p:sp>
      <p:sp>
        <p:nvSpPr>
          <p:cNvPr id="3" name="Содержимое 2"/>
          <p:cNvSpPr>
            <a:spLocks noGrp="1"/>
          </p:cNvSpPr>
          <p:nvPr>
            <p:ph idx="1"/>
          </p:nvPr>
        </p:nvSpPr>
        <p:spPr>
          <a:xfrm>
            <a:off x="0" y="1071546"/>
            <a:ext cx="8143900" cy="3869622"/>
          </a:xfrm>
        </p:spPr>
        <p:txBody>
          <a:bodyPr>
            <a:normAutofit fontScale="62500" lnSpcReduction="20000"/>
          </a:bodyPr>
          <a:lstStyle/>
          <a:p>
            <a:pPr algn="just"/>
            <a:r>
              <a:rPr lang="ru-RU" b="1" dirty="0" smtClean="0"/>
              <a:t>Согласно толковому словарю экономисты - специалисты в области экономики, экономических наук, однако на практике их можно охарактеризовать как профессионалов, изучающих, каким образом общество распределяет различные ограниченные ресурсы, в частности, такие как земля, трудовые ресурсы, сырье, различное оборудование и т.п., для того, чтобы производить товары и предоставлять услуги. Для этого экономисты проводят наблюдения и исследования, собирают и анализируют полученные данные, осуществляют мониторинг экономических тенденций и разрабатывают прогнозы. Для получения необходимых данных относительно расходов на энергоснабжение, инфляции, ставок процента, курсов обмена валют, циклов деловой активности, налогов, уровня безработицы и т.п. ими разрабатываются специальные методы и процедуры.</a:t>
            </a:r>
          </a:p>
          <a:p>
            <a:pPr algn="just"/>
            <a:r>
              <a:rPr lang="ru-RU" b="1" dirty="0" smtClean="0"/>
              <a:t>Кроме этого, важной составляющей работы экономистов является подготовка отчетов (с таблицами и графиками), качество которых способствует показу результатов проведенных исследований.</a:t>
            </a:r>
          </a:p>
          <a:p>
            <a:endParaRPr lang="ru-RU" dirty="0"/>
          </a:p>
        </p:txBody>
      </p:sp>
      <p:pic>
        <p:nvPicPr>
          <p:cNvPr id="26626" name="Picture 2"/>
          <p:cNvPicPr>
            <a:picLocks noChangeAspect="1" noChangeArrowheads="1"/>
          </p:cNvPicPr>
          <p:nvPr/>
        </p:nvPicPr>
        <p:blipFill>
          <a:blip r:embed="rId2" cstate="print"/>
          <a:srcRect/>
          <a:stretch>
            <a:fillRect/>
          </a:stretch>
        </p:blipFill>
        <p:spPr bwMode="auto">
          <a:xfrm>
            <a:off x="2143108" y="4829107"/>
            <a:ext cx="3429024" cy="2028893"/>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7400948" cy="3578170"/>
          </a:xfrm>
        </p:spPr>
        <p:txBody>
          <a:bodyPr>
            <a:normAutofit fontScale="77500" lnSpcReduction="20000"/>
          </a:bodyPr>
          <a:lstStyle/>
          <a:p>
            <a:pPr algn="just"/>
            <a:r>
              <a:rPr lang="ru-RU" b="1" dirty="0" smtClean="0"/>
              <a:t>Экономисты в области микроэкономики («</a:t>
            </a:r>
            <a:r>
              <a:rPr lang="ru-RU" b="1" dirty="0" err="1" smtClean="0"/>
              <a:t>микроэкономисты</a:t>
            </a:r>
            <a:r>
              <a:rPr lang="ru-RU" b="1" dirty="0" smtClean="0"/>
              <a:t>») - изучают различные экономические категории на уровне отдельных предприятий или домашних хозяйств. Например, они могут помочь отдельным лицам или предприятиям принять решения, которые с учетом текущих ресурсов и спроса способны обеспечить максимизацию прибыли путем прогнозирования возможного спроса на конкретные товары при условии установления на них определенных уровней цен. К этой категории относится большинство работающих экономистов.</a:t>
            </a:r>
          </a:p>
          <a:p>
            <a:endParaRPr lang="ru-RU" dirty="0"/>
          </a:p>
        </p:txBody>
      </p:sp>
      <p:pic>
        <p:nvPicPr>
          <p:cNvPr id="27650" name="Picture 2"/>
          <p:cNvPicPr>
            <a:picLocks noChangeAspect="1" noChangeArrowheads="1"/>
          </p:cNvPicPr>
          <p:nvPr/>
        </p:nvPicPr>
        <p:blipFill>
          <a:blip r:embed="rId2" cstate="print"/>
          <a:srcRect/>
          <a:stretch>
            <a:fillRect/>
          </a:stretch>
        </p:blipFill>
        <p:spPr bwMode="auto">
          <a:xfrm>
            <a:off x="2143108" y="3929066"/>
            <a:ext cx="4071966" cy="2714644"/>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14290"/>
            <a:ext cx="7239000" cy="4078806"/>
          </a:xfrm>
        </p:spPr>
        <p:txBody>
          <a:bodyPr>
            <a:normAutofit fontScale="70000" lnSpcReduction="20000"/>
          </a:bodyPr>
          <a:lstStyle/>
          <a:p>
            <a:pPr algn="just"/>
            <a:r>
              <a:rPr lang="ru-RU" b="1" dirty="0" smtClean="0"/>
              <a:t>Экономисты отдельных отраслей или секторов экономики, а также областей знаний («отраслевые», «индустриальные» или «организационные» экономисты) - применяют фундаментальные экономические законы, категории и методики для исследований в таких специфических отраслях как здравоохранение, образование, сельское хозяйство, экономика городского хозяйства и отдельных регионов, законотворчество, история, энергетика, охрана окружающей среды и т.п. Большая их часть изучает структуру рынка определенных секторов экономики относительно количества конкурентов в пределах данного сектора и анализирует рыночные решения фирм-конкурентов и монополий. Эти экономисты также могут изучать различные аспекты проведения антимонопольной политики и ее влияния на структуру рынка.</a:t>
            </a:r>
          </a:p>
          <a:p>
            <a:endParaRPr lang="ru-RU" dirty="0"/>
          </a:p>
        </p:txBody>
      </p:sp>
      <p:pic>
        <p:nvPicPr>
          <p:cNvPr id="28674" name="Picture 2"/>
          <p:cNvPicPr>
            <a:picLocks noChangeAspect="1" noChangeArrowheads="1"/>
          </p:cNvPicPr>
          <p:nvPr/>
        </p:nvPicPr>
        <p:blipFill>
          <a:blip r:embed="rId2" cstate="print"/>
          <a:srcRect/>
          <a:stretch>
            <a:fillRect/>
          </a:stretch>
        </p:blipFill>
        <p:spPr bwMode="auto">
          <a:xfrm>
            <a:off x="2428860" y="4214818"/>
            <a:ext cx="3657601" cy="2428283"/>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285728"/>
            <a:ext cx="3500462" cy="6143668"/>
          </a:xfrm>
        </p:spPr>
        <p:txBody>
          <a:bodyPr>
            <a:normAutofit fontScale="85000" lnSpcReduction="20000"/>
          </a:bodyPr>
          <a:lstStyle/>
          <a:p>
            <a:pPr algn="just"/>
            <a:r>
              <a:rPr lang="ru-RU" b="1" dirty="0" smtClean="0"/>
              <a:t>Экономисты в области макроэкономики («</a:t>
            </a:r>
            <a:r>
              <a:rPr lang="ru-RU" b="1" dirty="0" err="1" smtClean="0"/>
              <a:t>макроэкономисты</a:t>
            </a:r>
            <a:r>
              <a:rPr lang="ru-RU" b="1" dirty="0" smtClean="0"/>
              <a:t>») - изучают исторически существующие в экономике всей страны либо группы стран тенденции, разрабатывают прогнозы относительно будущих тенденций в таких сферах, как уровень безработицы, инфляция, экономический рост, производительность и инвестиции.</a:t>
            </a:r>
          </a:p>
          <a:p>
            <a:endParaRPr lang="ru-RU" dirty="0"/>
          </a:p>
        </p:txBody>
      </p:sp>
      <p:pic>
        <p:nvPicPr>
          <p:cNvPr id="29698" name="Picture 2"/>
          <p:cNvPicPr>
            <a:picLocks noChangeAspect="1" noChangeArrowheads="1"/>
          </p:cNvPicPr>
          <p:nvPr/>
        </p:nvPicPr>
        <p:blipFill>
          <a:blip r:embed="rId2" cstate="print"/>
          <a:srcRect/>
          <a:stretch>
            <a:fillRect/>
          </a:stretch>
        </p:blipFill>
        <p:spPr bwMode="auto">
          <a:xfrm>
            <a:off x="4143372" y="1571612"/>
            <a:ext cx="3839793" cy="3071834"/>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620688"/>
            <a:ext cx="8143932" cy="5184576"/>
          </a:xfrm>
        </p:spPr>
        <p:txBody>
          <a:bodyPr>
            <a:normAutofit fontScale="62500" lnSpcReduction="20000"/>
          </a:bodyPr>
          <a:lstStyle/>
          <a:p>
            <a:pPr algn="just"/>
            <a:r>
              <a:rPr lang="ru-RU" b="1" dirty="0" smtClean="0"/>
              <a:t>Кроме вышеупомянутых основных категорий экономистов, общепринятым является их распределение и на более детальные специализации, которые в той или иной мере приближаются к этим категориям. </a:t>
            </a:r>
          </a:p>
          <a:p>
            <a:pPr algn="just"/>
            <a:r>
              <a:rPr lang="ru-RU" b="1" dirty="0" smtClean="0"/>
              <a:t>Экономисты в области монетарной политики или финансов - довольно схожи с «</a:t>
            </a:r>
            <a:r>
              <a:rPr lang="ru-RU" b="1" dirty="0" err="1" smtClean="0"/>
              <a:t>макроэкономистами</a:t>
            </a:r>
            <a:r>
              <a:rPr lang="ru-RU" b="1" dirty="0" smtClean="0"/>
              <a:t>». Они изучают денежную и банковскую системы, последствия изменений процентных ставок и т.п.</a:t>
            </a:r>
          </a:p>
          <a:p>
            <a:pPr algn="just"/>
            <a:r>
              <a:rPr lang="ru-RU" b="1" dirty="0" smtClean="0"/>
              <a:t>Экономисты в области мировой экономики («экономисты по международным экономическим отношениям») - изучают международные финансовые рынки, курсы обмена валют и последствия проведения торговой политики в различных сферах, например тарифов.</a:t>
            </a:r>
          </a:p>
          <a:p>
            <a:pPr algn="just"/>
            <a:r>
              <a:rPr lang="ru-RU" b="1" dirty="0" smtClean="0"/>
              <a:t>Экономисты по труду и экономисты-демографы - изучают предложения и спрос на трудовые ресурсы, которые, в свою очередь, влияют на определение уровней заработной платы, выявляют причины безработицы и последствия для рынка труда изменений различных демографических тенденций, например: старение населения, рост иммиграции относительно рынка труда и др.</a:t>
            </a:r>
          </a:p>
          <a:p>
            <a:pPr algn="just"/>
            <a:r>
              <a:rPr lang="ru-RU" b="1" dirty="0" smtClean="0"/>
              <a:t>Экономисты по государственным финансам - связаны в основном с изучением роли правительства в экономике и последствий его различных решений, касающихся снижения налогов, финансирования бюджетного дефицита, повышения расходов на социальную сферу и т.д.</a:t>
            </a:r>
          </a:p>
          <a:p>
            <a:pPr algn="just"/>
            <a:r>
              <a:rPr lang="ru-RU" b="1" dirty="0" smtClean="0"/>
              <a:t>Экономисты - «</a:t>
            </a:r>
            <a:r>
              <a:rPr lang="ru-RU" b="1" dirty="0" err="1" smtClean="0"/>
              <a:t>эконометристы</a:t>
            </a:r>
            <a:r>
              <a:rPr lang="ru-RU" b="1" dirty="0" smtClean="0"/>
              <a:t>» - исследуют все отрасли экономики, используя различные математические методы (соответствующие калькуляции и расчеты, теории игр, регрессионный анализ и пр.) для формулирования экономических моделей. </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714356"/>
            <a:ext cx="7500990" cy="5357850"/>
          </a:xfrm>
        </p:spPr>
        <p:txBody>
          <a:bodyPr>
            <a:noAutofit/>
          </a:bodyPr>
          <a:lstStyle/>
          <a:p>
            <a:pPr algn="just"/>
            <a:r>
              <a:rPr lang="ru-RU" sz="1800" b="1" dirty="0" smtClean="0"/>
              <a:t>Предприятия, где работают экономисты, в свою очередь можно разделить на отдельные категории. Принадлежность экономистов к определенной категории влияет на их основные задания и обязанности, свидетельствует о необходимом объеме знаний и умений, а также квалификационных требованиях к ним.</a:t>
            </a:r>
          </a:p>
          <a:p>
            <a:pPr algn="just"/>
            <a:r>
              <a:rPr lang="ru-RU" sz="1800" b="1" dirty="0" smtClean="0"/>
              <a:t>Экономисты, работающие на больших коммерческих предприятиях (в корпорациях, фирмах и т.п.) преимущественно имеют дело с различными вопросами микроэкономики, такими как прогнозирование спроса потребителей и объемов продаж продукции предприятий.</a:t>
            </a:r>
          </a:p>
          <a:p>
            <a:pPr algn="just"/>
            <a:r>
              <a:rPr lang="ru-RU" sz="1800" b="1" dirty="0" smtClean="0"/>
              <a:t>Экономисты, работающие в исследовательских организациях или консалтинговых фирмах, нередко выполняют те же функции, что и экономисты больших коммерческих предприятий. Экономисты консалтинговых фирм часто проводят исследования для относительно небольших предприятий и фирм, не имеющих в своем штате экономистов с необходимой узкой специализацией.</a:t>
            </a:r>
            <a:endParaRPr lang="ru-RU" sz="18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7472386" cy="6215106"/>
          </a:xfrm>
        </p:spPr>
        <p:txBody>
          <a:bodyPr>
            <a:normAutofit fontScale="70000" lnSpcReduction="20000"/>
          </a:bodyPr>
          <a:lstStyle/>
          <a:p>
            <a:pPr algn="just"/>
            <a:r>
              <a:rPr lang="ru-RU" b="1" dirty="0" smtClean="0"/>
              <a:t>Экономисты, работающие в органах государственной власти, осуществляют администрирование большинства исследований и собирают значительное количество экономических данных, характеризующих состояние национальной экономики.</a:t>
            </a:r>
          </a:p>
          <a:p>
            <a:pPr algn="just">
              <a:buNone/>
            </a:pPr>
            <a:r>
              <a:rPr lang="ru-RU" b="1" dirty="0" smtClean="0"/>
              <a:t>    Например, экономисты:</a:t>
            </a:r>
          </a:p>
          <a:p>
            <a:pPr lvl="0" algn="just">
              <a:buFont typeface="Wingdings" pitchFamily="2" charset="2"/>
              <a:buChar char="v"/>
            </a:pPr>
            <a:r>
              <a:rPr lang="ru-RU" b="1" dirty="0" smtClean="0"/>
              <a:t>органов государственной исполнительной власти (министерств, правительственных комитетов и т.д.), действующих в сфере промышленности, торговли и других родственных сферах, собирают и анализируют данные относительно производства, распределения и потребления товаров, изготовленных в своей и зарубежных странах;</a:t>
            </a:r>
          </a:p>
          <a:p>
            <a:pPr lvl="0" algn="just">
              <a:buFont typeface="Wingdings" pitchFamily="2" charset="2"/>
              <a:buChar char="v"/>
            </a:pPr>
            <a:r>
              <a:rPr lang="ru-RU" b="1" dirty="0" smtClean="0"/>
              <a:t>сферы труда и социальной политики собирают и анализируют данные относительно общего состояния национальной экономики, включая сведения относительно уровней цен, заработных плат, занятости, производительности, охраны труда и профессиональных заболеваний;</a:t>
            </a:r>
          </a:p>
          <a:p>
            <a:pPr lvl="0" algn="just">
              <a:buFont typeface="Wingdings" pitchFamily="2" charset="2"/>
              <a:buChar char="v"/>
            </a:pPr>
            <a:r>
              <a:rPr lang="ru-RU" b="1" dirty="0" smtClean="0"/>
              <a:t>этих и других сфер деятельности также оценивают существующие экономические условия в своей и других странах для того, чтобы оценить экономический эффект различных специфических изменений в законодательстве или государственной политике.</a:t>
            </a:r>
          </a:p>
          <a:p>
            <a:endParaRPr lang="ru-RU" b="1"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230</TotalTime>
  <Words>2338</Words>
  <Application>Microsoft Office PowerPoint</Application>
  <PresentationFormat>Экран (4:3)</PresentationFormat>
  <Paragraphs>79</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Изящная</vt:lpstr>
      <vt:lpstr>Дисциплина: профессиональный русский язык   </vt:lpstr>
      <vt:lpstr>    Тема 1   Профессиональная деятельность и коммуникация экономиста </vt:lpstr>
      <vt:lpstr>1.1 Общая характеристика профессии экономиста и ее основные специализации </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1.2 сферы профессиональной деятельности </vt:lpstr>
      <vt:lpstr>Слайд 16</vt:lpstr>
      <vt:lpstr>Слайд 17</vt:lpstr>
      <vt:lpstr>Слайд 18</vt:lpstr>
      <vt:lpstr>Слайд 19</vt:lpstr>
      <vt:lpstr>Слайд 20</vt:lpstr>
      <vt:lpstr>Слайд 21</vt:lpstr>
      <vt:lpstr>Слайд 22</vt:lpstr>
      <vt:lpstr>Слайд 23</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Дисциплина: профессиональный русский язык   </dc:title>
  <dc:creator>comp</dc:creator>
  <cp:lastModifiedBy>Оля</cp:lastModifiedBy>
  <cp:revision>25</cp:revision>
  <dcterms:created xsi:type="dcterms:W3CDTF">2013-12-16T02:23:41Z</dcterms:created>
  <dcterms:modified xsi:type="dcterms:W3CDTF">2014-01-21T04:02:58Z</dcterms:modified>
</cp:coreProperties>
</file>